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75" r:id="rId2"/>
    <p:sldId id="257" r:id="rId3"/>
    <p:sldId id="265" r:id="rId4"/>
    <p:sldId id="266" r:id="rId5"/>
    <p:sldId id="272" r:id="rId6"/>
    <p:sldId id="274" r:id="rId7"/>
    <p:sldId id="283" r:id="rId8"/>
    <p:sldId id="284" r:id="rId9"/>
    <p:sldId id="276" r:id="rId10"/>
    <p:sldId id="287" r:id="rId11"/>
    <p:sldId id="277" r:id="rId12"/>
    <p:sldId id="278" r:id="rId13"/>
    <p:sldId id="279" r:id="rId14"/>
    <p:sldId id="280" r:id="rId15"/>
    <p:sldId id="281" r:id="rId16"/>
    <p:sldId id="282" r:id="rId17"/>
    <p:sldId id="285" r:id="rId18"/>
    <p:sldId id="288" r:id="rId19"/>
    <p:sldId id="286"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05" d="100"/>
          <a:sy n="105" d="100"/>
        </p:scale>
        <p:origin x="17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7/19/2023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l"/>
            <a:r>
              <a:rPr lang="vi-VN" b="0" i="0">
                <a:solidFill>
                  <a:srgbClr val="111111"/>
                </a:solidFill>
                <a:effectLst/>
                <a:latin typeface="-apple-system"/>
              </a:rPr>
              <a:t>-lpthread là một tùy chọn của trình biên dịch gcc hoặc g++ để liên kết chương trình với thư viện libpthread. Thư viện libpthread cung cấp các hàm và cấu trúc dữ liệu để tạo và quản lý các luồng (thread) trong chương trình.</a:t>
            </a:r>
          </a:p>
          <a:p>
            <a:pPr algn="l"/>
            <a:r>
              <a:rPr lang="vi-VN" b="0" i="0">
                <a:solidFill>
                  <a:srgbClr val="111111"/>
                </a:solidFill>
                <a:effectLst/>
                <a:latin typeface="-apple-system"/>
              </a:rPr>
              <a:t>Khi bạn sử dụng các hàm từ thư viện &lt;pthread.h&gt; trong chương trình của mình, bạn cần liên kết chương trình với thư viện libpthread bằng cách thêm tùy chọn -lpthread khi biên dịch chương trình.</a:t>
            </a:r>
          </a:p>
          <a:p>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867990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7/19/2023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hyperlink" Target="https://www.codecademy.com/learn/computer-architecture/modules/data-level-parallelism/cheatsheet"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vi.wikipedia.org/wiki/Ti%E1%BA%BFn_tr%C3%ACnh_(khoa_h%E1%BB%8Dc_m%C3%A1y_t%C3%ADnh)" TargetMode="External"/><Relationship Id="rId2" Type="http://schemas.openxmlformats.org/officeDocument/2006/relationships/hyperlink" Target="https://vi.wikipedia.org/wiki/T%C3%ADnh_to%C3%A1n" TargetMode="External"/><Relationship Id="rId1" Type="http://schemas.openxmlformats.org/officeDocument/2006/relationships/slideLayout" Target="../slideLayouts/slideLayout9.xml"/><Relationship Id="rId5" Type="http://schemas.openxmlformats.org/officeDocument/2006/relationships/hyperlink" Target="https://vi.wikipedia.org/wiki/T%C6%B0%C6%A1ng_tranh_(khoa_h%E1%BB%8Dc_m%C3%A1y_t%C3%ADnh)" TargetMode="External"/><Relationship Id="rId4" Type="http://schemas.openxmlformats.org/officeDocument/2006/relationships/hyperlink" Target="https://vi.wikipedia.org/wiki/T%C3%ADnh_to%C3%A1n_song_song#cite_note-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hyperlink" Target="https://vi.wikipedia.org/wiki/TCP"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Đề ra bài toán mẫu</a:t>
            </a:r>
          </a:p>
          <a:p>
            <a:pPr lvl="1"/>
            <a:r>
              <a:rPr lang="vi-VN"/>
              <a:t>Bài toán này nhằm tính tổng các phần tử của ma trận 9x9 bằng mô hình Master-Workers trong ngôn ngữ C/C++. Trong mô hình này, máy chủ trung tâm (Master) sẽ đọc ma trận từ một tệp văn bản và gửi cho mỗi máy chủ cấp dưới (Worker) 3 hàng của ma trận. Mỗi Worker sẽ tính tổng các phần tử nhận được và trả về kết quả cho Master. Cuối cùng, Master sẽ tổng hợp kết quả từ các Worker và tính tổng của các kết quả đó. Quá trình giao tiếp giữa Master và Worker sử dụng giao thức TCP.</a:t>
            </a:r>
            <a:endParaRPr lang="en-US"/>
          </a:p>
        </p:txBody>
      </p:sp>
    </p:spTree>
    <p:extLst>
      <p:ext uri="{BB962C8B-B14F-4D97-AF65-F5344CB8AC3E}">
        <p14:creationId xmlns:p14="http://schemas.microsoft.com/office/powerpoint/2010/main" val="263966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Phân loại các dạng tính toán song song</a:t>
            </a:r>
          </a:p>
          <a:p>
            <a:pPr lvl="1"/>
            <a:r>
              <a:rPr lang="en-US"/>
              <a:t>Song song cấp bit</a:t>
            </a:r>
          </a:p>
          <a:p>
            <a:pPr lvl="1"/>
            <a:r>
              <a:rPr lang="en-US"/>
              <a:t>Song song cấp lệnh</a:t>
            </a:r>
          </a:p>
          <a:p>
            <a:pPr lvl="1"/>
            <a:r>
              <a:rPr lang="en-US"/>
              <a:t>Song song cấp dữ liệu (x)</a:t>
            </a:r>
          </a:p>
          <a:p>
            <a:pPr lvl="1"/>
            <a:r>
              <a:rPr lang="en-US"/>
              <a:t>Song song cấp tác vụ (x)</a:t>
            </a:r>
          </a:p>
        </p:txBody>
      </p:sp>
    </p:spTree>
    <p:extLst>
      <p:ext uri="{BB962C8B-B14F-4D97-AF65-F5344CB8AC3E}">
        <p14:creationId xmlns:p14="http://schemas.microsoft.com/office/powerpoint/2010/main" val="181458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Song song cấp bit (trích Wikipedia)</a:t>
            </a:r>
          </a:p>
          <a:p>
            <a:pPr lvl="1"/>
            <a:r>
              <a:rPr lang="vi-VN"/>
              <a:t>Song song cấp bit (bit-level parallelism) là một dạng tính toán song song dựa trên việc tăng kích thước từ của bộ xử lý. Việc tăng kích thước từ giúp giảm số lượng lệnh mà bộ xử lý phải thực hiện để thực hiện một phép toán trên các biến có kích thước lớn hơn độ dài của từ</a:t>
            </a:r>
            <a:r>
              <a:rPr lang="en-US"/>
              <a:t>.</a:t>
            </a:r>
          </a:p>
          <a:p>
            <a:r>
              <a:rPr lang="en-US"/>
              <a:t>Ví dụ: X</a:t>
            </a:r>
            <a:r>
              <a:rPr lang="vi-VN"/>
              <a:t>ét trường hợp một bộ xử lý 8-bit phải cộng hai số nguyên 16-bit. Bộ xử lý phải cộng 8 bit thấp nhất từ mỗi số nguyên, sau đó cộng 8 bit cao nhất, yêu cầu hai lệnh để hoàn thành một phép toán duy nhất. Một bộ xử lý 16-bit sẽ có thể hoàn thành phép toán với một lệnh duy nhấ</a:t>
            </a:r>
            <a:r>
              <a:rPr lang="en-US"/>
              <a:t>t</a:t>
            </a:r>
          </a:p>
        </p:txBody>
      </p:sp>
    </p:spTree>
    <p:extLst>
      <p:ext uri="{BB962C8B-B14F-4D97-AF65-F5344CB8AC3E}">
        <p14:creationId xmlns:p14="http://schemas.microsoft.com/office/powerpoint/2010/main" val="382232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a:xfrm>
            <a:off x="4072596" y="486184"/>
            <a:ext cx="4588803" cy="1325563"/>
          </a:xfrm>
        </p:spPr>
        <p:txBody>
          <a:bodyPr vert="horz" lIns="91440" tIns="45720" rIns="91440" bIns="45720" rtlCol="0" anchor="ctr">
            <a:normAutofit/>
          </a:bodyPr>
          <a:lstStyle/>
          <a:p>
            <a:r>
              <a:rPr lang="en-US" sz="4400">
                <a:solidFill>
                  <a:schemeClr val="tx1"/>
                </a:solidFill>
                <a:latin typeface="+mj-lt"/>
                <a:ea typeface="+mj-ea"/>
                <a:cs typeface="+mj-cs"/>
              </a:rPr>
              <a:t>Giải quyết bài toán</a:t>
            </a:r>
          </a:p>
        </p:txBody>
      </p:sp>
      <p:pic>
        <p:nvPicPr>
          <p:cNvPr id="9" name="Hình ảnh 8">
            <a:extLst>
              <a:ext uri="{FF2B5EF4-FFF2-40B4-BE49-F238E27FC236}">
                <a16:creationId xmlns:a16="http://schemas.microsoft.com/office/drawing/2014/main" id="{400CF813-32B8-9991-F58E-CBD56C65C1FA}"/>
              </a:ext>
            </a:extLst>
          </p:cNvPr>
          <p:cNvPicPr>
            <a:picLocks noChangeAspect="1"/>
          </p:cNvPicPr>
          <p:nvPr/>
        </p:nvPicPr>
        <p:blipFill>
          <a:blip r:embed="rId2"/>
          <a:stretch>
            <a:fillRect/>
          </a:stretch>
        </p:blipFill>
        <p:spPr>
          <a:xfrm>
            <a:off x="482599" y="1103689"/>
            <a:ext cx="3075691" cy="150002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Hình ảnh 5">
            <a:extLst>
              <a:ext uri="{FF2B5EF4-FFF2-40B4-BE49-F238E27FC236}">
                <a16:creationId xmlns:a16="http://schemas.microsoft.com/office/drawing/2014/main" id="{D0DB984E-5FE6-1A93-2844-B573A25B2C80}"/>
              </a:ext>
            </a:extLst>
          </p:cNvPr>
          <p:cNvPicPr>
            <a:picLocks noChangeAspect="1"/>
          </p:cNvPicPr>
          <p:nvPr/>
        </p:nvPicPr>
        <p:blipFill>
          <a:blip r:embed="rId3"/>
          <a:stretch>
            <a:fillRect/>
          </a:stretch>
        </p:blipFill>
        <p:spPr>
          <a:xfrm>
            <a:off x="537965" y="3144295"/>
            <a:ext cx="3054316" cy="2714947"/>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a:xfrm>
            <a:off x="4072596" y="1946684"/>
            <a:ext cx="4588803" cy="4351338"/>
          </a:xfrm>
        </p:spPr>
        <p:txBody>
          <a:bodyPr vert="horz" lIns="91440" tIns="45720" rIns="91440" bIns="45720" rtlCol="0">
            <a:normAutofit/>
          </a:bodyPr>
          <a:lstStyle/>
          <a:p>
            <a:r>
              <a:rPr lang="en-US">
                <a:latin typeface="+mn-lt"/>
                <a:ea typeface="+mn-ea"/>
                <a:cs typeface="+mn-cs"/>
              </a:rPr>
              <a:t>Song song cấp lệnh</a:t>
            </a:r>
          </a:p>
          <a:p>
            <a:pPr lvl="1"/>
            <a:r>
              <a:rPr lang="en-US">
                <a:latin typeface="+mn-lt"/>
                <a:ea typeface="+mn-ea"/>
                <a:cs typeface="+mn-cs"/>
              </a:rPr>
              <a:t>Song song cấp lệnh (Instruction-level parallelism - ILP) là khả năng thực hiện đồng thời nhiều lệnh trong một chương trình máy tính. Cụ thể hơn, ILP đề cập đến số lượng trung bình các lệnh được thực hiện trong mỗi bước của quá trình thực hiện song song</a:t>
            </a:r>
          </a:p>
        </p:txBody>
      </p:sp>
      <p:sp>
        <p:nvSpPr>
          <p:cNvPr id="16" name="Arc 15">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743943" y="5644752"/>
            <a:ext cx="2240923"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9EA0BE3B-158A-4EDF-80DC-E394A0D1600F}" type="slidenum">
              <a:rPr lang="en-US" smtClean="0">
                <a:solidFill>
                  <a:schemeClr val="tx1">
                    <a:tint val="75000"/>
                  </a:schemeClr>
                </a:solidFill>
                <a:latin typeface="+mn-lt"/>
                <a:ea typeface="+mn-ea"/>
                <a:cs typeface="+mn-cs"/>
              </a:rPr>
              <a:pPr defTabSz="914400">
                <a:spcAft>
                  <a:spcPts val="600"/>
                </a:spcAft>
              </a:pPr>
              <a:t>13</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196197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2400"/>
              <a:t>Song song cấp dữ liệu</a:t>
            </a:r>
          </a:p>
          <a:p>
            <a:pPr lvl="1"/>
            <a:r>
              <a:rPr lang="vi-VN" sz="1600" b="0" i="0">
                <a:solidFill>
                  <a:srgbClr val="111111"/>
                </a:solidFill>
                <a:effectLst/>
                <a:latin typeface="-apple-system"/>
              </a:rPr>
              <a:t>Song song cấp dữ liệu (Data-level parallelism) là một phương pháp xử lý máy tính nhằm tăng cường lưu lượng dữ liệu bằng cách hoạt động đồng thời trên nhiều phần tử dữ liệu. Nó là một dạng tính toán song song cho nhiều bộ xử lý sử dụng kỹ thuật phân phối dữ liệu trên các nút xử lý song song khác nhau. </a:t>
            </a:r>
            <a:r>
              <a:rPr lang="vi-VN" sz="1600" b="0" i="0">
                <a:effectLst/>
                <a:latin typeface="-apple-system"/>
                <a:hlinkClick r:id="rId2"/>
              </a:rPr>
              <a:t>Song song cấp dữ liệu còn được gọi là song song cấp vòng lặp</a:t>
            </a:r>
            <a:endParaRPr lang="en-US" sz="1600" b="0" i="0">
              <a:effectLst/>
              <a:latin typeface="-apple-system"/>
            </a:endParaRPr>
          </a:p>
          <a:p>
            <a:pPr algn="l"/>
            <a:r>
              <a:rPr lang="vi-VN" sz="1600" b="0" i="0">
                <a:solidFill>
                  <a:srgbClr val="111111"/>
                </a:solidFill>
                <a:effectLst/>
                <a:latin typeface="-apple-system"/>
              </a:rPr>
              <a:t>Một ví dụ về song song cấp dữ liệu (Data-level parallelism) có thể được thấy trong việc sử dụng đơn vị xử lý đồ họa (GPU - Graphics Processing Unit). GPU sử dụng cả hai kỹ thuật hoạt động trên nhiều dữ liệu trong không gian và thời gian bằng một lệnh duy nhất. </a:t>
            </a:r>
            <a:r>
              <a:rPr lang="vi-VN" sz="1600">
                <a:solidFill>
                  <a:srgbClr val="111111"/>
                </a:solidFill>
                <a:latin typeface="-apple-system"/>
              </a:rPr>
              <a:t>Hầu hết phần cứng song song cấp dữ liệu chỉ hỗ trợ một số lượng cố định các cấp độ song song, thường chỉ là một</a:t>
            </a:r>
            <a:r>
              <a:rPr lang="vi-VN" sz="1600" b="0" i="0">
                <a:solidFill>
                  <a:srgbClr val="111111"/>
                </a:solidFill>
                <a:effectLst/>
                <a:latin typeface="-apple-system"/>
              </a:rPr>
              <a:t>.</a:t>
            </a:r>
          </a:p>
          <a:p>
            <a:pPr algn="l"/>
            <a:r>
              <a:rPr lang="vi-VN" sz="1600" b="0" i="0">
                <a:solidFill>
                  <a:srgbClr val="111111"/>
                </a:solidFill>
                <a:effectLst/>
                <a:latin typeface="-apple-system"/>
              </a:rPr>
              <a:t>Ví dụ, xét trường hợp chúng ta muốn tính tổng các phần tử của một ma trận 1000x1000. Thay vì sử dụng một bộ xử lý để tính tổng tuần tự từng phần tử của ma trận, chúng ta có thể sử dụng GPU để tính tổng nhiều phần tử của ma trận cùng một lúc. GPU sẽ phân chia ma trận thành nhiều khối nhỏ hơn và tính tổng các phần tử trong mỗi khối một cách đồng thời. Kết quả cuối cùng sẽ được thu thập lại và tính tổng để thu được kết quả cuối cùng.</a:t>
            </a:r>
          </a:p>
          <a:p>
            <a:pPr lvl="1"/>
            <a:endParaRPr lang="en-US" sz="2000"/>
          </a:p>
          <a:p>
            <a:endParaRPr lang="en-US" sz="2000"/>
          </a:p>
        </p:txBody>
      </p:sp>
    </p:spTree>
    <p:extLst>
      <p:ext uri="{BB962C8B-B14F-4D97-AF65-F5344CB8AC3E}">
        <p14:creationId xmlns:p14="http://schemas.microsoft.com/office/powerpoint/2010/main" val="418945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Song song cấp tác vụ</a:t>
            </a:r>
          </a:p>
          <a:p>
            <a:pPr lvl="1"/>
            <a:r>
              <a:rPr lang="vi-VN" sz="1600"/>
              <a:t>Song song cấp tác vụ (Task-level parallelism) là một dạng tính toán song song trong đó một chương trình được tổ chức thành một tập hợp các tiến trình, tác vụ hoặc luồng để thực hiện đồng thời. Với song song cấp tác vụ, các mô-đun độc lập trong một ứng dụng được thực hiện đồng thời. Điều này đòi hỏi một thuật toán phải được chia thành các tác vụ độc lập và có sẵn nhiều tài nguyên tính toán.</a:t>
            </a:r>
          </a:p>
          <a:p>
            <a:pPr lvl="1"/>
            <a:r>
              <a:rPr lang="vi-VN" sz="1600"/>
              <a:t>Song song cấp tác vụ nhấn mạnh vào việc phân phối (song song hóa) của việc xử lý (tức là các luồng), thay vì dữ liệu (song song cấp dữ liệu). Hầu hết các chương trình thực tế đều nằm ở đâu đó trên một quãng đường giữa song song cấp tác vụ và song song cấp dữ liệu</a:t>
            </a:r>
            <a:endParaRPr lang="en-US" sz="1600"/>
          </a:p>
        </p:txBody>
      </p:sp>
    </p:spTree>
    <p:extLst>
      <p:ext uri="{BB962C8B-B14F-4D97-AF65-F5344CB8AC3E}">
        <p14:creationId xmlns:p14="http://schemas.microsoft.com/office/powerpoint/2010/main" val="812141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Song song cấp tác vụ</a:t>
            </a:r>
          </a:p>
          <a:p>
            <a:pPr lvl="1"/>
            <a:r>
              <a:rPr lang="vi-VN" sz="1800" b="0" i="0">
                <a:solidFill>
                  <a:srgbClr val="111111"/>
                </a:solidFill>
                <a:effectLst/>
                <a:latin typeface="-apple-system"/>
              </a:rPr>
              <a:t>Một ví dụ về song song cấp tác vụ (Task-level parallelism) có thể được thấy trong việc xử lý hình ảnh. Giả sử chúng ta có một ứng dụng xử lý hình ảnh cần thực hiện nhiều tác vụ khác nhau trên một hình ảnh, chẳng hạn như lọc nhiễu, tăng độ sáng và tăng độ tương phản. Thay vì thực hiện các tác vụ này một cách tuần tự, chúng ta có thể sử dụng song song cấp tác vụ để thực hiện chúng đồng thời.</a:t>
            </a:r>
          </a:p>
          <a:p>
            <a:pPr lvl="1"/>
            <a:r>
              <a:rPr lang="vi-VN" sz="1800" b="0" i="0">
                <a:solidFill>
                  <a:srgbClr val="111111"/>
                </a:solidFill>
                <a:effectLst/>
                <a:latin typeface="-apple-system"/>
              </a:rPr>
              <a:t>Ví dụ, chúng ta có thể sử dụng một bộ xử lý nhiều nhân để chạy ba luồng khác nhau, mỗi luồng thực hiện một tác vụ riêng biệt trên hình ảnh. Luồng đầu tiên sẽ thực hiện lọc nhiễu, luồng thứ hai sẽ tăng độ sáng và luồng thứ ba sẽ tăng độ tương phản. Các luồng này có thể được thực hiện đồng thời, giúp giảm thời gian xử lý tổng thể của ứng dụng.</a:t>
            </a:r>
          </a:p>
          <a:p>
            <a:pPr lvl="1"/>
            <a:endParaRPr lang="en-US" sz="2000"/>
          </a:p>
        </p:txBody>
      </p:sp>
    </p:spTree>
    <p:extLst>
      <p:ext uri="{BB962C8B-B14F-4D97-AF65-F5344CB8AC3E}">
        <p14:creationId xmlns:p14="http://schemas.microsoft.com/office/powerpoint/2010/main" val="403223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57" name="Arc 205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a:xfrm>
            <a:off x="4421221" y="479493"/>
            <a:ext cx="4094129" cy="1325563"/>
          </a:xfrm>
        </p:spPr>
        <p:txBody>
          <a:bodyPr vert="horz" lIns="91440" tIns="45720" rIns="91440" bIns="45720" rtlCol="0" anchor="ctr">
            <a:normAutofit/>
          </a:bodyPr>
          <a:lstStyle/>
          <a:p>
            <a:r>
              <a:rPr lang="en-US" sz="4400" kern="1200">
                <a:solidFill>
                  <a:schemeClr val="tx1"/>
                </a:solidFill>
                <a:latin typeface="+mj-lt"/>
                <a:ea typeface="+mj-ea"/>
                <a:cs typeface="+mj-cs"/>
              </a:rPr>
              <a:t>Giải quyết bài toán</a:t>
            </a:r>
          </a:p>
        </p:txBody>
      </p:sp>
      <p:sp>
        <p:nvSpPr>
          <p:cNvPr id="2062" name="Freeform: Shape 205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kiến trúc của giao thức kết nối TCP">
            <a:extLst>
              <a:ext uri="{FF2B5EF4-FFF2-40B4-BE49-F238E27FC236}">
                <a16:creationId xmlns:a16="http://schemas.microsoft.com/office/drawing/2014/main" id="{2A07F52E-D8D7-9A8C-713E-ACF820A0D9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7386" y="1179151"/>
            <a:ext cx="3583036" cy="43299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a:xfrm>
            <a:off x="4421221" y="1984443"/>
            <a:ext cx="4094129" cy="4192520"/>
          </a:xfrm>
        </p:spPr>
        <p:txBody>
          <a:bodyPr vert="horz" lIns="91440" tIns="45720" rIns="91440" bIns="45720" rtlCol="0">
            <a:normAutofit/>
          </a:bodyPr>
          <a:lstStyle/>
          <a:p>
            <a:r>
              <a:rPr lang="en-US">
                <a:latin typeface="+mn-lt"/>
                <a:ea typeface="+mn-ea"/>
                <a:cs typeface="+mn-cs"/>
              </a:rPr>
              <a:t>Xử lý giao tiếp TCP/IP</a:t>
            </a:r>
          </a:p>
          <a:p>
            <a:pPr lvl="1"/>
            <a:r>
              <a:rPr lang="en-US" b="0" i="0">
                <a:effectLst/>
                <a:latin typeface="+mn-lt"/>
                <a:ea typeface="+mn-ea"/>
                <a:cs typeface="+mn-cs"/>
              </a:rPr>
              <a:t>TCP là một giao thức có kết nối và một kết nối giữa máy khách và máy chủ phải được thiết lập trước khi có thể gửi dữ liệu. Máy chủ phải lắng nghe (mở kết nối thụ động) các yêu cầu kết nối từ máy khách trước khi một kết nối được thiết lập</a:t>
            </a:r>
          </a:p>
          <a:p>
            <a:pPr lvl="1"/>
            <a:endParaRPr lang="en-US">
              <a:latin typeface="+mn-lt"/>
              <a:ea typeface="+mn-ea"/>
              <a:cs typeface="+mn-cs"/>
            </a:endParaRPr>
          </a:p>
        </p:txBody>
      </p:sp>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9EA0BE3B-158A-4EDF-80DC-E394A0D1600F}" type="slidenum">
              <a:rPr lang="en-US" smtClean="0">
                <a:solidFill>
                  <a:schemeClr val="tx1">
                    <a:tint val="75000"/>
                  </a:schemeClr>
                </a:solidFill>
                <a:latin typeface="+mn-lt"/>
                <a:ea typeface="+mn-ea"/>
                <a:cs typeface="+mn-cs"/>
              </a:rPr>
              <a:pPr defTabSz="914400">
                <a:spcAft>
                  <a:spcPts val="600"/>
                </a:spcAft>
              </a:pPr>
              <a:t>17</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1540717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2400">
                <a:latin typeface="+mn-lt"/>
                <a:ea typeface="+mn-ea"/>
                <a:cs typeface="+mn-cs"/>
              </a:rPr>
              <a:t>Xử lý giao tiếp TCP/IP</a:t>
            </a:r>
          </a:p>
          <a:p>
            <a:pPr lvl="1"/>
            <a:r>
              <a:rPr lang="en-US" sz="2000"/>
              <a:t>Master</a:t>
            </a:r>
            <a:endParaRPr lang="en-US"/>
          </a:p>
          <a:p>
            <a:pPr lvl="2"/>
            <a:r>
              <a:rPr lang="en-US" sz="1600"/>
              <a:t>Tạo socket</a:t>
            </a:r>
          </a:p>
          <a:p>
            <a:pPr lvl="2"/>
            <a:r>
              <a:rPr lang="en-US" sz="1600"/>
              <a:t>Gán địa chỉ (x)</a:t>
            </a:r>
          </a:p>
          <a:p>
            <a:pPr lvl="2"/>
            <a:r>
              <a:rPr lang="en-US" sz="1600"/>
              <a:t>Lắng nghe, chấp nhận, và tạo kết nối với worker (x)</a:t>
            </a:r>
          </a:p>
          <a:p>
            <a:pPr lvl="2"/>
            <a:r>
              <a:rPr lang="en-US" sz="1600"/>
              <a:t>Giao tiếp với worker</a:t>
            </a:r>
          </a:p>
          <a:p>
            <a:pPr lvl="1"/>
            <a:r>
              <a:rPr lang="en-US" sz="2000"/>
              <a:t>Worker</a:t>
            </a:r>
          </a:p>
          <a:p>
            <a:pPr lvl="2"/>
            <a:r>
              <a:rPr lang="en-US" sz="1600"/>
              <a:t>Tạo socket</a:t>
            </a:r>
          </a:p>
          <a:p>
            <a:pPr lvl="2"/>
            <a:r>
              <a:rPr lang="en-US" sz="1600"/>
              <a:t>Định nghĩa địa chỉ server</a:t>
            </a:r>
          </a:p>
          <a:p>
            <a:pPr lvl="2"/>
            <a:r>
              <a:rPr lang="en-US" sz="1600"/>
              <a:t>Kết nối với server</a:t>
            </a:r>
          </a:p>
          <a:p>
            <a:pPr lvl="2"/>
            <a:r>
              <a:rPr lang="en-US" sz="1600"/>
              <a:t>Giao tiếp với server</a:t>
            </a:r>
          </a:p>
          <a:p>
            <a:pPr lvl="2"/>
            <a:endParaRPr lang="en-US" sz="1600"/>
          </a:p>
        </p:txBody>
      </p:sp>
    </p:spTree>
    <p:extLst>
      <p:ext uri="{BB962C8B-B14F-4D97-AF65-F5344CB8AC3E}">
        <p14:creationId xmlns:p14="http://schemas.microsoft.com/office/powerpoint/2010/main" val="809321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8E6E6D51-2549-70A9-61B8-D93AAE3BB95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êu đề 2">
            <a:extLst>
              <a:ext uri="{FF2B5EF4-FFF2-40B4-BE49-F238E27FC236}">
                <a16:creationId xmlns:a16="http://schemas.microsoft.com/office/drawing/2014/main" id="{106FDE21-A661-8691-5DEC-489C289C461C}"/>
              </a:ext>
            </a:extLst>
          </p:cNvPr>
          <p:cNvSpPr>
            <a:spLocks noGrp="1"/>
          </p:cNvSpPr>
          <p:nvPr>
            <p:ph type="title"/>
          </p:nvPr>
        </p:nvSpPr>
        <p:spPr/>
        <p:txBody>
          <a:bodyPr/>
          <a:lstStyle/>
          <a:p>
            <a:r>
              <a:rPr lang="en-US"/>
              <a:t>Kết quả thực nghiệm</a:t>
            </a:r>
          </a:p>
        </p:txBody>
      </p:sp>
      <p:sp>
        <p:nvSpPr>
          <p:cNvPr id="4" name="Chỗ dành sẵn cho Văn bản 3">
            <a:extLst>
              <a:ext uri="{FF2B5EF4-FFF2-40B4-BE49-F238E27FC236}">
                <a16:creationId xmlns:a16="http://schemas.microsoft.com/office/drawing/2014/main" id="{CE0BB327-C710-859D-3424-69A1FE119CC5}"/>
              </a:ext>
            </a:extLst>
          </p:cNvPr>
          <p:cNvSpPr>
            <a:spLocks noGrp="1"/>
          </p:cNvSpPr>
          <p:nvPr>
            <p:ph type="body" sz="quarter" idx="13"/>
          </p:nvPr>
        </p:nvSpPr>
        <p:spPr/>
        <p:txBody>
          <a:bodyPr/>
          <a:lstStyle/>
          <a:p>
            <a:endParaRPr lang="en-US"/>
          </a:p>
        </p:txBody>
      </p:sp>
      <p:pic>
        <p:nvPicPr>
          <p:cNvPr id="5" name="hdh">
            <a:hlinkClick r:id="" action="ppaction://media"/>
            <a:extLst>
              <a:ext uri="{FF2B5EF4-FFF2-40B4-BE49-F238E27FC236}">
                <a16:creationId xmlns:a16="http://schemas.microsoft.com/office/drawing/2014/main" id="{22F50E3D-EDBE-C041-54E6-58EAF5B07D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0937" y="1164920"/>
            <a:ext cx="8673846" cy="4879038"/>
          </a:xfrm>
          <a:prstGeom prst="rect">
            <a:avLst/>
          </a:prstGeom>
        </p:spPr>
      </p:pic>
    </p:spTree>
    <p:extLst>
      <p:ext uri="{BB962C8B-B14F-4D97-AF65-F5344CB8AC3E}">
        <p14:creationId xmlns:p14="http://schemas.microsoft.com/office/powerpoint/2010/main" val="391609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580208"/>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Bài tập lớn Hệ Điều Hành</a:t>
            </a:r>
            <a:endParaRPr lang="en-US" sz="48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413012" y="3567622"/>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Xây dựng ứng dụng tính toán song song trên nhiều máy theo mô hình master - workers, sử dụng truyền thông TCP</a:t>
            </a:r>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Mục lục</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en-US"/>
              <a:t>Giới thiệu đề tài</a:t>
            </a:r>
          </a:p>
          <a:p>
            <a:r>
              <a:rPr lang="en-US"/>
              <a:t>Giải quyết bài toán</a:t>
            </a:r>
          </a:p>
          <a:p>
            <a:r>
              <a:rPr lang="en-US"/>
              <a:t>Kết quả thực nghiệm</a:t>
            </a:r>
          </a:p>
          <a:p>
            <a:r>
              <a:rPr lang="en-US"/>
              <a:t>Kết luận</a:t>
            </a:r>
          </a:p>
          <a:p>
            <a:endParaRPr lang="en-US"/>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Giới thiệu đề tài</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a:t>Mục tiêu hướng đến của bài toán</a:t>
            </a:r>
          </a:p>
          <a:p>
            <a:r>
              <a:rPr lang="en-US"/>
              <a:t>Giải thích một số khái niệm</a:t>
            </a:r>
          </a:p>
          <a:p>
            <a:pPr lvl="1"/>
            <a:r>
              <a:rPr lang="en-US"/>
              <a:t>Tính toán song song</a:t>
            </a:r>
          </a:p>
          <a:p>
            <a:pPr lvl="1"/>
            <a:r>
              <a:rPr lang="en-US"/>
              <a:t>Master – worker</a:t>
            </a:r>
          </a:p>
          <a:p>
            <a:pPr lvl="1"/>
            <a:r>
              <a:rPr lang="en-US"/>
              <a:t>TCP</a:t>
            </a:r>
          </a:p>
        </p:txBody>
      </p:sp>
    </p:spTree>
    <p:extLst>
      <p:ext uri="{BB962C8B-B14F-4D97-AF65-F5344CB8AC3E}">
        <p14:creationId xmlns:p14="http://schemas.microsoft.com/office/powerpoint/2010/main" val="275135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ao thức Modbus là gì? và 10 câu hỏi thường gặp">
            <a:extLst>
              <a:ext uri="{FF2B5EF4-FFF2-40B4-BE49-F238E27FC236}">
                <a16:creationId xmlns:a16="http://schemas.microsoft.com/office/drawing/2014/main" id="{67C5934C-EC20-381C-7B0A-A961FEE49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584" y="1527176"/>
            <a:ext cx="5743575"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a:t>Mục tiêu giải quyết của đề tài</a:t>
            </a:r>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0" y="1527176"/>
            <a:ext cx="4390845" cy="4868449"/>
          </a:xfrm>
        </p:spPr>
        <p:txBody>
          <a:bodyPr/>
          <a:lstStyle/>
          <a:p>
            <a:pPr algn="l">
              <a:buFont typeface="Arial" panose="020B0604020202020204" pitchFamily="34" charset="0"/>
              <a:buChar char="•"/>
            </a:pPr>
            <a:r>
              <a:rPr lang="en-US" b="0" i="0">
                <a:solidFill>
                  <a:srgbClr val="111111"/>
                </a:solidFill>
                <a:effectLst/>
                <a:latin typeface="-apple-system"/>
              </a:rPr>
              <a:t>Xây dựng một ứng dụng có khả năng thực hiện tính toán song song trên nhiều máy tính để giải quyết các bài toán phức tạp một cách hiệu quả.</a:t>
            </a:r>
          </a:p>
          <a:p>
            <a:pPr algn="l">
              <a:buFont typeface="Arial" panose="020B0604020202020204" pitchFamily="34" charset="0"/>
              <a:buChar char="•"/>
            </a:pPr>
            <a:r>
              <a:rPr lang="en-US" b="0" i="0">
                <a:solidFill>
                  <a:srgbClr val="111111"/>
                </a:solidFill>
                <a:effectLst/>
                <a:latin typeface="-apple-system"/>
              </a:rPr>
              <a:t>Sử dụng mô hình master-workers để phân chia công việc cho các máy tính và tổng hợp kết quả từ chúng.</a:t>
            </a:r>
          </a:p>
          <a:p>
            <a:endParaRPr lang="en-US"/>
          </a:p>
        </p:txBody>
      </p:sp>
    </p:spTree>
    <p:extLst>
      <p:ext uri="{BB962C8B-B14F-4D97-AF65-F5344CB8AC3E}">
        <p14:creationId xmlns:p14="http://schemas.microsoft.com/office/powerpoint/2010/main" val="64472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thích một số khái niệm có trong bài báo cáo</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Tính toán song song</a:t>
            </a:r>
          </a:p>
          <a:p>
            <a:pPr lvl="1"/>
            <a:r>
              <a:rPr lang="en-US"/>
              <a:t>(trích Wikipedia): </a:t>
            </a:r>
            <a:r>
              <a:rPr lang="vi-VN" b="1" i="0">
                <a:solidFill>
                  <a:srgbClr val="202122"/>
                </a:solidFill>
                <a:effectLst/>
                <a:latin typeface="Arial" panose="020B0604020202020204" pitchFamily="34" charset="0"/>
              </a:rPr>
              <a:t>Tính toán song song</a:t>
            </a:r>
            <a:r>
              <a:rPr lang="vi-VN" b="0" i="0">
                <a:solidFill>
                  <a:srgbClr val="202122"/>
                </a:solidFill>
                <a:effectLst/>
                <a:latin typeface="Arial" panose="020B0604020202020204" pitchFamily="34" charset="0"/>
              </a:rPr>
              <a:t> (tiếng Anh: </a:t>
            </a:r>
            <a:r>
              <a:rPr lang="vi-VN" b="0" i="1">
                <a:solidFill>
                  <a:srgbClr val="202122"/>
                </a:solidFill>
                <a:effectLst/>
                <a:latin typeface="Arial" panose="020B0604020202020204" pitchFamily="34" charset="0"/>
              </a:rPr>
              <a:t>Parallel computing</a:t>
            </a:r>
            <a:r>
              <a:rPr lang="vi-VN" b="0" i="0">
                <a:solidFill>
                  <a:srgbClr val="202122"/>
                </a:solidFill>
                <a:effectLst/>
                <a:latin typeface="Arial" panose="020B0604020202020204" pitchFamily="34" charset="0"/>
              </a:rPr>
              <a:t>), là một hình thức </a:t>
            </a:r>
            <a:r>
              <a:rPr lang="vi-VN" b="0" i="0" u="none" strike="noStrike">
                <a:solidFill>
                  <a:srgbClr val="3366CC"/>
                </a:solidFill>
                <a:effectLst/>
                <a:latin typeface="Arial" panose="020B0604020202020204" pitchFamily="34" charset="0"/>
                <a:hlinkClick r:id="rId2" tooltip="Tính toán"/>
              </a:rPr>
              <a:t>tính toán</a:t>
            </a:r>
            <a:r>
              <a:rPr lang="vi-VN" b="0" i="0">
                <a:solidFill>
                  <a:srgbClr val="202122"/>
                </a:solidFill>
                <a:effectLst/>
                <a:latin typeface="Arial" panose="020B0604020202020204" pitchFamily="34" charset="0"/>
              </a:rPr>
              <a:t> trong đó nhiều phép tính và </a:t>
            </a:r>
            <a:r>
              <a:rPr lang="vi-VN" b="0" i="0" u="none" strike="noStrike">
                <a:solidFill>
                  <a:srgbClr val="3366CC"/>
                </a:solidFill>
                <a:effectLst/>
                <a:latin typeface="Arial" panose="020B0604020202020204" pitchFamily="34" charset="0"/>
                <a:hlinkClick r:id="rId3" tooltip="Tiến trình (khoa học máy tính)"/>
              </a:rPr>
              <a:t>tiến trình</a:t>
            </a:r>
            <a:r>
              <a:rPr lang="vi-VN" b="0" i="0">
                <a:solidFill>
                  <a:srgbClr val="202122"/>
                </a:solidFill>
                <a:effectLst/>
                <a:latin typeface="Arial" panose="020B0604020202020204" pitchFamily="34" charset="0"/>
              </a:rPr>
              <a:t> được thực hiện đồng thời,</a:t>
            </a:r>
            <a:r>
              <a:rPr lang="vi-VN" b="0" i="0" u="none" strike="noStrike" baseline="30000">
                <a:solidFill>
                  <a:srgbClr val="3366CC"/>
                </a:solidFill>
                <a:effectLst/>
                <a:latin typeface="Arial" panose="020B0604020202020204" pitchFamily="34" charset="0"/>
                <a:hlinkClick r:id="rId4"/>
              </a:rPr>
              <a:t>[1]</a:t>
            </a:r>
            <a:r>
              <a:rPr lang="vi-VN" b="0" i="0">
                <a:solidFill>
                  <a:srgbClr val="202122"/>
                </a:solidFill>
                <a:effectLst/>
                <a:latin typeface="Arial" panose="020B0604020202020204" pitchFamily="34" charset="0"/>
              </a:rPr>
              <a:t> hoạt động trên nguyên tắc là những vấn đề lớn đều có thể chia thành nhiều phần nhỏ hơn, sau đó được giải quyết </a:t>
            </a:r>
            <a:r>
              <a:rPr lang="vi-VN" b="0" i="0" u="none" strike="noStrike">
                <a:solidFill>
                  <a:srgbClr val="3366CC"/>
                </a:solidFill>
                <a:effectLst/>
                <a:latin typeface="Arial" panose="020B0604020202020204" pitchFamily="34" charset="0"/>
                <a:hlinkClick r:id="rId5" tooltip="Tương tranh (khoa học máy tính)"/>
              </a:rPr>
              <a:t>tương tranh</a:t>
            </a:r>
            <a:r>
              <a:rPr lang="vi-VN" b="0" i="0">
                <a:solidFill>
                  <a:srgbClr val="202122"/>
                </a:solidFill>
                <a:effectLst/>
                <a:latin typeface="Arial" panose="020B0604020202020204" pitchFamily="34" charset="0"/>
              </a:rPr>
              <a:t> ("trong lĩnh vực tính toán")</a:t>
            </a:r>
            <a:endParaRPr lang="en-US"/>
          </a:p>
        </p:txBody>
      </p:sp>
    </p:spTree>
    <p:extLst>
      <p:ext uri="{BB962C8B-B14F-4D97-AF65-F5344CB8AC3E}">
        <p14:creationId xmlns:p14="http://schemas.microsoft.com/office/powerpoint/2010/main" val="113095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thích một số khái niệm có trong bài báo cáo</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Master – worker</a:t>
            </a:r>
          </a:p>
          <a:p>
            <a:pPr lvl="1"/>
            <a:r>
              <a:rPr lang="en-US" sz="1800" b="0" i="0">
                <a:solidFill>
                  <a:srgbClr val="111111"/>
                </a:solidFill>
                <a:effectLst/>
                <a:latin typeface="-apple-system"/>
              </a:rPr>
              <a:t>Mô hình Master-Workers là một mô hình phổ biến trong tính toán phân tán. Trong mô hình này, một máy chủ chính (Master) phân công công việc cho các máy chủ phụ (Workers) và quản lý việc thu thập kết quả từ các Workers</a:t>
            </a:r>
            <a:endParaRPr lang="vi-VN" b="0" i="0">
              <a:solidFill>
                <a:srgbClr val="111111"/>
              </a:solidFill>
              <a:effectLst/>
              <a:latin typeface="-apple-system"/>
            </a:endParaRPr>
          </a:p>
          <a:p>
            <a:pPr lvl="1"/>
            <a:endParaRPr lang="en-US" sz="2000"/>
          </a:p>
        </p:txBody>
      </p:sp>
    </p:spTree>
    <p:extLst>
      <p:ext uri="{BB962C8B-B14F-4D97-AF65-F5344CB8AC3E}">
        <p14:creationId xmlns:p14="http://schemas.microsoft.com/office/powerpoint/2010/main" val="187693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thích một số khái niệm có trong bài báo cáo</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TCP</a:t>
            </a:r>
          </a:p>
          <a:p>
            <a:pPr lvl="1"/>
            <a:r>
              <a:rPr lang="vi-VN" b="0" i="0">
                <a:solidFill>
                  <a:srgbClr val="111111"/>
                </a:solidFill>
                <a:effectLst/>
                <a:latin typeface="-apple-system"/>
              </a:rPr>
              <a:t>TCP (Transmission Control Protocol - “Giao thức điều khiển truyền vận”) là một trong các giao thức cốt lõi của bộ giao thức TCP/IP. TCP hoạt động với giao thức Internet (IP) để chỉ định cách dữ liệu được trao đổi trực tuyến. </a:t>
            </a:r>
            <a:r>
              <a:rPr lang="vi-VN" b="0" i="0">
                <a:effectLst/>
                <a:latin typeface="-apple-system"/>
                <a:hlinkClick r:id="rId2"/>
              </a:rPr>
              <a:t>TCP là giao thức truyền tải cơ bản cho nhiều loại ứng dụng, bao gồm máy chủ web và trang web, ứng dụng email, FTP và các ứng dụng ngang hàng</a:t>
            </a:r>
            <a:endParaRPr lang="vi-VN" b="0" i="0">
              <a:solidFill>
                <a:srgbClr val="111111"/>
              </a:solidFill>
              <a:effectLst/>
              <a:latin typeface="-apple-system"/>
            </a:endParaRPr>
          </a:p>
          <a:p>
            <a:pPr lvl="1"/>
            <a:endParaRPr lang="en-US" sz="2000"/>
          </a:p>
        </p:txBody>
      </p:sp>
    </p:spTree>
    <p:extLst>
      <p:ext uri="{BB962C8B-B14F-4D97-AF65-F5344CB8AC3E}">
        <p14:creationId xmlns:p14="http://schemas.microsoft.com/office/powerpoint/2010/main" val="2267922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a:t>Giải quyết bài toán</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a:t>Đề ra bài toán mẫu</a:t>
            </a:r>
          </a:p>
          <a:p>
            <a:r>
              <a:rPr lang="en-US"/>
              <a:t>Phân loại hướng giải quyết</a:t>
            </a:r>
          </a:p>
          <a:p>
            <a:r>
              <a:rPr lang="en-US"/>
              <a:t>Xử lý kết nối</a:t>
            </a:r>
          </a:p>
          <a:p>
            <a:endParaRPr lang="en-US"/>
          </a:p>
        </p:txBody>
      </p:sp>
    </p:spTree>
    <p:extLst>
      <p:ext uri="{BB962C8B-B14F-4D97-AF65-F5344CB8AC3E}">
        <p14:creationId xmlns:p14="http://schemas.microsoft.com/office/powerpoint/2010/main" val="11161648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864</TotalTime>
  <Words>1640</Words>
  <Application>Microsoft Office PowerPoint</Application>
  <PresentationFormat>Trình chiếu Trên màn hình (4:3)</PresentationFormat>
  <Paragraphs>96</Paragraphs>
  <Slides>20</Slides>
  <Notes>1</Notes>
  <HiddenSlides>0</HiddenSlides>
  <MMClips>1</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20</vt:i4>
      </vt:variant>
    </vt:vector>
  </HeadingPairs>
  <TitlesOfParts>
    <vt:vector size="26" baseType="lpstr">
      <vt:lpstr>-apple-system</vt:lpstr>
      <vt:lpstr>Arial</vt:lpstr>
      <vt:lpstr>Calibri</vt:lpstr>
      <vt:lpstr>Calibri Light</vt:lpstr>
      <vt:lpstr>Lato</vt:lpstr>
      <vt:lpstr>Office Theme</vt:lpstr>
      <vt:lpstr>Bản trình bày PowerPoint</vt:lpstr>
      <vt:lpstr>Bản trình bày PowerPoint</vt:lpstr>
      <vt:lpstr>Mục lục</vt:lpstr>
      <vt:lpstr>Giới thiệu đề tài</vt:lpstr>
      <vt:lpstr>Mục tiêu giải quyết của đề tài</vt:lpstr>
      <vt:lpstr>Giải thích một số khái niệm có trong bài báo cáo</vt:lpstr>
      <vt:lpstr>Giải thích một số khái niệm có trong bài báo cáo</vt:lpstr>
      <vt:lpstr>Giải thích một số khái niệm có trong bài báo cáo</vt:lpstr>
      <vt:lpstr>Giải quyết bài toán</vt:lpstr>
      <vt:lpstr>Giải quyết bài toán</vt:lpstr>
      <vt:lpstr>Giải quyết bài toán</vt:lpstr>
      <vt:lpstr>Giải quyết bài toán</vt:lpstr>
      <vt:lpstr>Giải quyết bài toán</vt:lpstr>
      <vt:lpstr>Giải quyết bài toán</vt:lpstr>
      <vt:lpstr>Giải quyết bài toán</vt:lpstr>
      <vt:lpstr>Giải quyết bài toán</vt:lpstr>
      <vt:lpstr>Giải quyết bài toán</vt:lpstr>
      <vt:lpstr>Giải quyết bài toán</vt:lpstr>
      <vt:lpstr>Kết quả thực nghiệm</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Dinh Duy 20202357</cp:lastModifiedBy>
  <cp:revision>21</cp:revision>
  <dcterms:created xsi:type="dcterms:W3CDTF">2021-05-28T04:32:29Z</dcterms:created>
  <dcterms:modified xsi:type="dcterms:W3CDTF">2023-07-19T08:30:31Z</dcterms:modified>
</cp:coreProperties>
</file>